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722" r:id="rId3"/>
  </p:sldMasterIdLst>
  <p:notesMasterIdLst>
    <p:notesMasterId r:id="rId15"/>
  </p:notesMasterIdLst>
  <p:sldIdLst>
    <p:sldId id="262" r:id="rId4"/>
    <p:sldId id="286" r:id="rId5"/>
    <p:sldId id="296" r:id="rId6"/>
    <p:sldId id="297" r:id="rId7"/>
    <p:sldId id="298" r:id="rId8"/>
    <p:sldId id="300" r:id="rId9"/>
    <p:sldId id="301" r:id="rId10"/>
    <p:sldId id="302" r:id="rId11"/>
    <p:sldId id="304" r:id="rId12"/>
    <p:sldId id="305" r:id="rId13"/>
    <p:sldId id="261" r:id="rId14"/>
  </p:sldIdLst>
  <p:sldSz cx="9144000" cy="6858000" type="screen4x3"/>
  <p:notesSz cx="6858000" cy="9144000"/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660" y="72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9B4D8-E1B7-4170-96BE-D539497549E6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79E95-C268-4B29-BDD7-742B875B6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2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RGB= </a:t>
            </a:r>
            <a:r>
              <a:rPr lang="en-US" baseline="0" dirty="0" smtClean="0"/>
              <a:t> The tool that I am working on that right now, which gets consumed power from the server applications (consumed power of each node), and it returns Energy Efficiency ( It is my </a:t>
            </a:r>
            <a:r>
              <a:rPr lang="en-US" baseline="0" smtClean="0"/>
              <a:t>current project).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9C895-F067-4A67-82A0-7B02DD214B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RGB= </a:t>
            </a:r>
            <a:r>
              <a:rPr lang="en-US" baseline="0" dirty="0" smtClean="0"/>
              <a:t> The tool that I am working on that right now, which gets consumed power from the server applications (consumed power of each node), and it returns Energy Efficiency ( It is my current project).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79E95-C268-4B29-BDD7-742B875B64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7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A422ECD-923B-40F6-B389-B1F8FD0FF72B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EA5C748-43FB-4D9E-8741-350F281D7572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4077F80-56E2-452C-98DA-EA99231C3DCD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6B43522-A06B-40FD-B120-889C5D6E2AE8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A0C8C09-5051-4933-B3C6-178C7FE09AB8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C5A7189-6D8E-4BDE-86D3-D4A4B5EB2251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C259C1-0C34-48B0-BB55-B7C88E4A78D0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42B74CA-CB70-4EDA-AFC6-1EEB7B1D5600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2DD7AAF-7983-45ED-AB05-8117142BFE7C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FB0F7B-63F9-4545-B6CC-FD6858607CBA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CA5F038-E7BB-4844-AE95-F618398B6332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B6081F4-C384-4169-9CF2-5F1565ADE656}" type="datetimeFigureOut">
              <a:rPr lang="en-US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0" i="0" u="none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5000"/>
        </a:spcAft>
        <a:defRPr sz="3200">
          <a:solidFill>
            <a:schemeClr val="bg1"/>
          </a:solidFill>
          <a:latin typeface="+mn-lt"/>
          <a:ea typeface="+mn-ea"/>
          <a:cs typeface="ＭＳ Ｐゴシック" charset="0"/>
        </a:defRPr>
      </a:lvl1pPr>
      <a:lvl2pPr marL="4000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§"/>
        <a:defRPr sz="2400" b="0" i="0" u="none">
          <a:solidFill>
            <a:schemeClr val="bg1"/>
          </a:solidFill>
          <a:latin typeface="+mn-lt"/>
          <a:ea typeface="+mn-ea"/>
        </a:defRPr>
      </a:lvl2pPr>
      <a:lvl3pPr marL="742950" indent="-228600" algn="l" rtl="0" eaLnBrk="0" fontAlgn="base" hangingPunct="0">
        <a:spcBef>
          <a:spcPct val="40000"/>
        </a:spcBef>
        <a:spcAft>
          <a:spcPct val="0"/>
        </a:spcAft>
        <a:buChar char="•"/>
        <a:defRPr i="1">
          <a:solidFill>
            <a:schemeClr val="bg1"/>
          </a:solidFill>
          <a:latin typeface="+mn-lt"/>
          <a:ea typeface="+mn-ea"/>
        </a:defRPr>
      </a:lvl3pPr>
      <a:lvl4pPr marL="1258888" indent="-228600" algn="l" rtl="0" eaLnBrk="0" fontAlgn="base" hangingPunct="0">
        <a:spcBef>
          <a:spcPct val="40000"/>
        </a:spcBef>
        <a:spcAft>
          <a:spcPct val="0"/>
        </a:spcAft>
        <a:buChar char="–"/>
        <a:defRPr>
          <a:solidFill>
            <a:schemeClr val="bg1"/>
          </a:solidFill>
          <a:latin typeface="+mn-lt"/>
          <a:ea typeface="+mn-ea"/>
        </a:defRPr>
      </a:lvl4pPr>
      <a:lvl5pPr marL="1422400" indent="406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5pPr>
      <a:lvl6pPr marL="18796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6pPr>
      <a:lvl7pPr marL="23368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7pPr>
      <a:lvl8pPr marL="27940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8pPr>
      <a:lvl9pPr marL="32512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039" descr="TTUS_Title Pag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39825"/>
            <a:ext cx="91440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72955" y="4640690"/>
            <a:ext cx="7276603" cy="1752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indent="0" eaLnBrk="1" hangingPunct="1"/>
            <a:r>
              <a:rPr lang="en-US" sz="2000" dirty="0">
                <a:latin typeface="Palatino Linotype" panose="02040502050505030304" pitchFamily="18" charset="0"/>
              </a:rPr>
              <a:t>Abhishek Kumar</a:t>
            </a:r>
            <a:endParaRPr lang="en-US" altLang="ja-JP" sz="2000" dirty="0">
              <a:latin typeface="Palatino Linotype" panose="02040502050505030304" pitchFamily="18" charset="0"/>
            </a:endParaRPr>
          </a:p>
          <a:p>
            <a:pPr marL="0" indent="0" eaLnBrk="1" hangingPunct="1"/>
            <a:r>
              <a:rPr lang="en-US" sz="2000" i="1" dirty="0">
                <a:latin typeface="Palatino Linotype" panose="02040502050505030304" pitchFamily="18" charset="0"/>
              </a:rPr>
              <a:t>(Supervisor: Elham Hojati)</a:t>
            </a:r>
          </a:p>
          <a:p>
            <a:pPr marL="0" indent="0" eaLnBrk="1" hangingPunct="1"/>
            <a:endParaRPr lang="en-US" sz="2000" i="1" dirty="0">
              <a:latin typeface="Palatino Linotype" panose="02040502050505030304" pitchFamily="18" charset="0"/>
            </a:endParaRPr>
          </a:p>
          <a:p>
            <a:pPr marL="0" indent="0" eaLnBrk="1" hangingPunct="1"/>
            <a:r>
              <a:rPr lang="en-US" sz="2000" i="1" dirty="0">
                <a:latin typeface="Palatino Linotype" panose="02040502050505030304" pitchFamily="18" charset="0"/>
              </a:rPr>
              <a:t>May 10, 2018</a:t>
            </a:r>
          </a:p>
        </p:txBody>
      </p:sp>
      <p:sp>
        <p:nvSpPr>
          <p:cNvPr id="1638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70597" y="1416856"/>
            <a:ext cx="8802806" cy="173497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latin typeface="Palatino Linotype" panose="02040502050505030304" pitchFamily="18" charset="0"/>
                <a:cs typeface="+mj-cs"/>
              </a:rPr>
              <a:t>Simulating a data center with a sharing System using a virtualization technique</a:t>
            </a:r>
            <a:r>
              <a:rPr lang="en-US" sz="3600" dirty="0">
                <a:cs typeface="+mj-cs"/>
              </a:rPr>
              <a:t/>
            </a:r>
            <a:br>
              <a:rPr lang="en-US" sz="3600" dirty="0">
                <a:cs typeface="+mj-cs"/>
              </a:rPr>
            </a:br>
            <a:endParaRPr lang="en-US" sz="1600" dirty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9"/>
            <a:ext cx="1241946" cy="1188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87606" y="300251"/>
            <a:ext cx="597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grpSp>
        <p:nvGrpSpPr>
          <p:cNvPr id="11" name="Group 4"/>
          <p:cNvGrpSpPr>
            <a:grpSpLocks/>
          </p:cNvGrpSpPr>
          <p:nvPr/>
        </p:nvGrpSpPr>
        <p:grpSpPr bwMode="auto">
          <a:xfrm>
            <a:off x="1809181" y="2668491"/>
            <a:ext cx="5884862" cy="2005012"/>
            <a:chOff x="381000" y="2956397"/>
            <a:chExt cx="6197218" cy="2541651"/>
          </a:xfrm>
        </p:grpSpPr>
        <p:sp>
          <p:nvSpPr>
            <p:cNvPr id="12" name="Rectangle 11"/>
            <p:cNvSpPr/>
            <p:nvPr/>
          </p:nvSpPr>
          <p:spPr>
            <a:xfrm>
              <a:off x="1283638" y="3823738"/>
              <a:ext cx="2940310" cy="404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350" dirty="0">
                  <a:solidFill>
                    <a:prstClr val="black"/>
                  </a:solidFill>
                </a:rPr>
                <a:t>Management node</a:t>
              </a:r>
            </a:p>
          </p:txBody>
        </p:sp>
        <p:grpSp>
          <p:nvGrpSpPr>
            <p:cNvPr id="14" name="Group 6"/>
            <p:cNvGrpSpPr>
              <a:grpSpLocks/>
            </p:cNvGrpSpPr>
            <p:nvPr/>
          </p:nvGrpSpPr>
          <p:grpSpPr bwMode="auto">
            <a:xfrm>
              <a:off x="381000" y="2956397"/>
              <a:ext cx="6197218" cy="2541651"/>
              <a:chOff x="356683" y="2944749"/>
              <a:chExt cx="6197218" cy="2541651"/>
            </a:xfrm>
          </p:grpSpPr>
          <p:pic>
            <p:nvPicPr>
              <p:cNvPr id="15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3663" y="2944749"/>
                <a:ext cx="600200" cy="91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683" y="4668012"/>
                <a:ext cx="603458" cy="818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1231" y="4668012"/>
                <a:ext cx="603458" cy="818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0919" y="4668012"/>
                <a:ext cx="603458" cy="818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5433" y="4668012"/>
                <a:ext cx="603458" cy="818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253" y="4668012"/>
                <a:ext cx="603458" cy="818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0742" y="4668012"/>
                <a:ext cx="603458" cy="818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2" name="Straight Arrow Connector 21"/>
              <p:cNvCxnSpPr/>
              <p:nvPr/>
            </p:nvCxnSpPr>
            <p:spPr>
              <a:xfrm flipH="1">
                <a:off x="1021873" y="3564566"/>
                <a:ext cx="1493732" cy="9639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1528766" y="3856362"/>
                <a:ext cx="991891" cy="7647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5" idx="2"/>
                <a:endCxn id="20" idx="0"/>
              </p:cNvCxnSpPr>
              <p:nvPr/>
            </p:nvCxnSpPr>
            <p:spPr>
              <a:xfrm>
                <a:off x="2753052" y="3856362"/>
                <a:ext cx="69046" cy="8109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>
                <a:off x="2232689" y="3856362"/>
                <a:ext cx="368801" cy="7647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21" idx="0"/>
              </p:cNvCxnSpPr>
              <p:nvPr/>
            </p:nvCxnSpPr>
            <p:spPr>
              <a:xfrm>
                <a:off x="2914719" y="3918747"/>
                <a:ext cx="638247" cy="7486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3005656" y="3791966"/>
                <a:ext cx="1217552" cy="7747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3615274" y="4949092"/>
                <a:ext cx="2938627" cy="4024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6000" dirty="0">
                    <a:solidFill>
                      <a:prstClr val="black"/>
                    </a:solidFill>
                  </a:rPr>
                  <a:t>...</a:t>
                </a:r>
              </a:p>
            </p:txBody>
          </p:sp>
          <p:pic>
            <p:nvPicPr>
              <p:cNvPr id="29" name="Picture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758" y="4665929"/>
                <a:ext cx="603458" cy="818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0" name="Straight Arrow Connector 29"/>
              <p:cNvCxnSpPr/>
              <p:nvPr/>
            </p:nvCxnSpPr>
            <p:spPr>
              <a:xfrm>
                <a:off x="3054494" y="3584690"/>
                <a:ext cx="2488991" cy="1070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tangle 30"/>
          <p:cNvSpPr/>
          <p:nvPr/>
        </p:nvSpPr>
        <p:spPr>
          <a:xfrm>
            <a:off x="2666324" y="1064155"/>
            <a:ext cx="2773120" cy="9988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Client Application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( like RGB)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29474" y="5855508"/>
            <a:ext cx="3693982" cy="9988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Server Application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(Like DMTF/Redfish Mockup 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</a:t>
            </a:r>
            <a:r>
              <a:rPr lang="en-US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erver)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788428" y="1984823"/>
            <a:ext cx="484632" cy="5660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4123004" y="2857171"/>
            <a:ext cx="769191" cy="53968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77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49420" y="3143083"/>
            <a:ext cx="3807726" cy="1671969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4800" b="1" dirty="0">
                <a:cs typeface="+mj-cs"/>
              </a:rPr>
              <a:t>Thank You!</a:t>
            </a:r>
            <a:r>
              <a:rPr lang="en-US" sz="3600" b="1" dirty="0">
                <a:cs typeface="+mj-cs"/>
              </a:rPr>
              <a:t/>
            </a:r>
            <a:br>
              <a:rPr lang="en-US" sz="3600" b="1" dirty="0">
                <a:cs typeface="+mj-cs"/>
              </a:rPr>
            </a:br>
            <a:r>
              <a:rPr lang="en-US" sz="3600" b="1" dirty="0">
                <a:cs typeface="+mj-cs"/>
              </a:rPr>
              <a:t>CS 5352</a:t>
            </a:r>
            <a:endParaRPr lang="en-US" sz="1600" b="1" dirty="0">
              <a:cs typeface="+mj-cs"/>
            </a:endParaRPr>
          </a:p>
        </p:txBody>
      </p:sp>
      <p:pic>
        <p:nvPicPr>
          <p:cNvPr id="5" name="Picture 6" descr="TTUtl_DblT_c2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1048" y="122830"/>
            <a:ext cx="972952" cy="977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1946"/>
            <a:ext cx="4381500" cy="561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"/>
            <a:ext cx="1241946" cy="1188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87606" y="300251"/>
            <a:ext cx="597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Techniques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795921E-4FE9-4CDD-9677-0C97669D5D14}"/>
              </a:ext>
            </a:extLst>
          </p:cNvPr>
          <p:cNvSpPr txBox="1"/>
          <p:nvPr/>
        </p:nvSpPr>
        <p:spPr>
          <a:xfrm>
            <a:off x="5486399" y="1658043"/>
            <a:ext cx="3657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Extending an existing interface to replicate the behavior.</a:t>
            </a:r>
          </a:p>
          <a:p>
            <a:endParaRPr lang="en-US" sz="1400" dirty="0">
              <a:latin typeface="Palatino Linotype" panose="02040502050505030304" pitchFamily="18" charset="0"/>
            </a:endParaRPr>
          </a:p>
          <a:p>
            <a:endParaRPr lang="en-US" sz="1400" dirty="0">
              <a:latin typeface="Palatino Linotype" panose="0204050205050503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A component within cloud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endParaRPr lang="en-US" sz="1400" dirty="0">
              <a:latin typeface="Palatino Linotype" panose="0204050205050503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Separates the operating system from the underlying hardware.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91A930F-4210-4CB1-9652-3D6BD0D49390}"/>
              </a:ext>
            </a:extLst>
          </p:cNvPr>
          <p:cNvSpPr txBox="1"/>
          <p:nvPr/>
        </p:nvSpPr>
        <p:spPr>
          <a:xfrm>
            <a:off x="506027" y="4800939"/>
            <a:ext cx="831837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Hypervisor: a software allowing the abstraction from the hardware. </a:t>
            </a:r>
          </a:p>
          <a:p>
            <a:endParaRPr lang="en-US" sz="1400" dirty="0">
              <a:latin typeface="Palatino Linotype" panose="0204050205050503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Containers virtualize at operating system level.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Each container shares the same kernel and most of the base operating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Containers are smaller and light weight.</a:t>
            </a:r>
          </a:p>
          <a:p>
            <a:endParaRPr lang="en-US" sz="1200" dirty="0">
              <a:latin typeface="Palatino Linotype" panose="02040502050505030304" pitchFamily="18" charset="0"/>
            </a:endParaRPr>
          </a:p>
          <a:p>
            <a:endParaRPr lang="en-US" sz="12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3" y="1658043"/>
            <a:ext cx="5265670" cy="2560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"/>
            <a:ext cx="1241946" cy="1188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87606" y="300251"/>
            <a:ext cx="597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Setup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28" y="1188363"/>
            <a:ext cx="4040415" cy="1484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4" y="3231029"/>
            <a:ext cx="4111122" cy="1727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-1877" t="-1407" r="9040" b="23435"/>
          <a:stretch/>
        </p:blipFill>
        <p:spPr>
          <a:xfrm>
            <a:off x="128694" y="4958532"/>
            <a:ext cx="4110797" cy="1841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94" y="1188363"/>
            <a:ext cx="4111122" cy="2042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r="27424" b="31557"/>
          <a:stretch/>
        </p:blipFill>
        <p:spPr>
          <a:xfrm>
            <a:off x="4842231" y="4064924"/>
            <a:ext cx="4040415" cy="27352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604C53-9366-4235-B7DB-F7988659F304}"/>
              </a:ext>
            </a:extLst>
          </p:cNvPr>
          <p:cNvSpPr txBox="1"/>
          <p:nvPr/>
        </p:nvSpPr>
        <p:spPr>
          <a:xfrm>
            <a:off x="5406501" y="2849732"/>
            <a:ext cx="291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Palatino Linotype" panose="02040502050505030304" pitchFamily="18" charset="0"/>
              </a:rPr>
              <a:t>Docker CE vs Docker EE</a:t>
            </a:r>
          </a:p>
        </p:txBody>
      </p:sp>
    </p:spTree>
    <p:extLst>
      <p:ext uri="{BB962C8B-B14F-4D97-AF65-F5344CB8AC3E}">
        <p14:creationId xmlns:p14="http://schemas.microsoft.com/office/powerpoint/2010/main" val="2967188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"/>
            <a:ext cx="1241946" cy="1188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87606" y="300251"/>
            <a:ext cx="597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4"/>
          <a:stretch/>
        </p:blipFill>
        <p:spPr>
          <a:xfrm>
            <a:off x="29935" y="1358265"/>
            <a:ext cx="4446530" cy="4324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746C9DF-F9B1-4F52-807E-EA0E87B6F03F}"/>
              </a:ext>
            </a:extLst>
          </p:cNvPr>
          <p:cNvSpPr txBox="1"/>
          <p:nvPr/>
        </p:nvSpPr>
        <p:spPr>
          <a:xfrm>
            <a:off x="4590938" y="1358265"/>
            <a:ext cx="44465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Image: An application we want to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Container: </a:t>
            </a:r>
            <a:r>
              <a:rPr lang="en-US" sz="1400" dirty="0" smtClean="0">
                <a:latin typeface="Palatino Linotype" panose="02040502050505030304" pitchFamily="18" charset="0"/>
              </a:rPr>
              <a:t>A running instance of that image</a:t>
            </a:r>
          </a:p>
          <a:p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Many containers running off the same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As soon as application is dead, container is killed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Some popular docker container commands: </a:t>
            </a:r>
          </a:p>
          <a:p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container run –it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–start new container interactively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container exec –it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–run additional command in existing container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container top &lt;container name&gt;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process list in one container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container inspect &lt;container name&gt;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details of one container config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container stats &lt;container name&gt;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 performance stats for all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168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"/>
            <a:ext cx="1241946" cy="1188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87606" y="300251"/>
            <a:ext cx="597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/>
          <a:stretch/>
        </p:blipFill>
        <p:spPr>
          <a:xfrm>
            <a:off x="108469" y="1342672"/>
            <a:ext cx="5029200" cy="798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" y="2235742"/>
            <a:ext cx="5038458" cy="1012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040"/>
          <a:stretch/>
        </p:blipFill>
        <p:spPr>
          <a:xfrm>
            <a:off x="108469" y="3359881"/>
            <a:ext cx="5037513" cy="1426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704" b="22904"/>
          <a:stretch/>
        </p:blipFill>
        <p:spPr>
          <a:xfrm>
            <a:off x="108469" y="4898304"/>
            <a:ext cx="5045826" cy="1851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707A782-74D1-4987-91D7-BDDA639980CB}"/>
              </a:ext>
            </a:extLst>
          </p:cNvPr>
          <p:cNvSpPr txBox="1"/>
          <p:nvPr/>
        </p:nvSpPr>
        <p:spPr>
          <a:xfrm>
            <a:off x="5154295" y="1345038"/>
            <a:ext cx="398970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Palatino Linotype" panose="02040502050505030304" pitchFamily="18" charset="0"/>
              </a:rPr>
              <a:t>“An image is an ordered collection of root filesystem changes and the corresponding execution parameters for use within a container runtime.”</a:t>
            </a:r>
          </a:p>
          <a:p>
            <a:endParaRPr lang="en-US" sz="1400" i="1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Images are the building blocks of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App binaries and dependencies</a:t>
            </a:r>
          </a:p>
          <a:p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Docker Hub: Docker’s default image registry (hub.docker.com)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Some popular docker image commands: 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image history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–shows layers of changes made in an image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inspect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–returns JSON metadata about the image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image tag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–assigns one or more tags to an image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image push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–uploads changed layers to an image registry</a:t>
            </a:r>
            <a:endParaRPr lang="en-US" sz="1400" dirty="0">
              <a:latin typeface="Palatino Linotype" panose="0204050205050503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54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"/>
            <a:ext cx="1241946" cy="1188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87606" y="300251"/>
            <a:ext cx="597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Persistent Data: Volumes and Binds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11ECDB0-8A53-4DAD-9850-79BFCF02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8" y="1416150"/>
            <a:ext cx="4458671" cy="2456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A478361-7F2F-48B4-9000-987264B6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18" y="4181642"/>
            <a:ext cx="4458671" cy="2520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643A47-75F2-48CC-9C0B-0EC79FFC519D}"/>
              </a:ext>
            </a:extLst>
          </p:cNvPr>
          <p:cNvSpPr txBox="1"/>
          <p:nvPr/>
        </p:nvSpPr>
        <p:spPr>
          <a:xfrm>
            <a:off x="4769390" y="1416150"/>
            <a:ext cx="43746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Containers are immutable and ephemeral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Persistent data – “separation of concerns”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Volumes: Make special location outside of container UFS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Bind Mounts: Link container path to host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155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78728" y="300251"/>
            <a:ext cx="597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Hub and Docker Swarm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EC6026B-35D0-4E7D-94F7-9BA1DFAB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" y="1188363"/>
            <a:ext cx="4447713" cy="2027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813E2F-F930-4D34-B41C-8F8065F9E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37"/>
          <a:stretch/>
        </p:blipFill>
        <p:spPr>
          <a:xfrm>
            <a:off x="124286" y="3277783"/>
            <a:ext cx="4447713" cy="2318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450F10-9551-4000-AC28-C8FAB2ECE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17"/>
          <a:stretch/>
        </p:blipFill>
        <p:spPr>
          <a:xfrm>
            <a:off x="124286" y="5647144"/>
            <a:ext cx="4447714" cy="1135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4EB7F8-AE22-4583-B54B-B4720795A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076" y="3277783"/>
            <a:ext cx="4323427" cy="2027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F9648EA-E32E-439C-BA86-DB5D515E9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352692" cy="1135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D13BB1A-A6E6-495E-B8B2-303F0CE42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076" y="1188363"/>
            <a:ext cx="4293552" cy="1559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C301C62-5075-4A62-A90D-EF9D86F86E67}"/>
              </a:ext>
            </a:extLst>
          </p:cNvPr>
          <p:cNvSpPr txBox="1"/>
          <p:nvPr/>
        </p:nvSpPr>
        <p:spPr>
          <a:xfrm>
            <a:off x="5220070" y="2862035"/>
            <a:ext cx="322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Palatino Linotype" panose="02040502050505030304" pitchFamily="18" charset="0"/>
              </a:rPr>
              <a:t>Welcome to my DockerHub!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C6E70BB-0398-42D8-9D8F-DFEA83734215}"/>
              </a:ext>
            </a:extLst>
          </p:cNvPr>
          <p:cNvSpPr txBox="1"/>
          <p:nvPr/>
        </p:nvSpPr>
        <p:spPr>
          <a:xfrm>
            <a:off x="5372470" y="5442622"/>
            <a:ext cx="322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Palatino Linotype" panose="02040502050505030304" pitchFamily="18" charset="0"/>
              </a:rPr>
              <a:t>Working of a Swarm cluster</a:t>
            </a:r>
          </a:p>
        </p:txBody>
      </p:sp>
    </p:spTree>
    <p:extLst>
      <p:ext uri="{BB962C8B-B14F-4D97-AF65-F5344CB8AC3E}">
        <p14:creationId xmlns:p14="http://schemas.microsoft.com/office/powerpoint/2010/main" val="2675050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87606" y="300251"/>
            <a:ext cx="597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Multi-node Swarm Cluster</a:t>
            </a:r>
          </a:p>
        </p:txBody>
      </p:sp>
      <p:pic>
        <p:nvPicPr>
          <p:cNvPr id="16" name="Screen Recording 15">
            <a:hlinkClick r:id="" action="ppaction://media"/>
            <a:extLst>
              <a:ext uri="{FF2B5EF4-FFF2-40B4-BE49-F238E27FC236}">
                <a16:creationId xmlns:a16="http://schemas.microsoft.com/office/drawing/2014/main" xmlns="" id="{5FDA741D-9A1C-43E5-A9A5-17E7A5804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65479"/>
            <a:ext cx="9144000" cy="3617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125E70B-3605-4714-A6A7-93045CAEB976}"/>
              </a:ext>
            </a:extLst>
          </p:cNvPr>
          <p:cNvSpPr txBox="1"/>
          <p:nvPr/>
        </p:nvSpPr>
        <p:spPr>
          <a:xfrm>
            <a:off x="2015231" y="5998802"/>
            <a:ext cx="51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Building a 3- node Swarm cluster using Docker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7875331-0D9C-4A5B-8FD5-2FDA8672B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52692" cy="11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0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2727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9"/>
            <a:ext cx="1241946" cy="1188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87606" y="300251"/>
            <a:ext cx="597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0265" y="3820367"/>
            <a:ext cx="7772400" cy="505974"/>
          </a:xfrm>
        </p:spPr>
        <p:txBody>
          <a:bodyPr/>
          <a:lstStyle/>
          <a:p>
            <a:r>
              <a:rPr lang="en-US" sz="2000" cap="none" dirty="0" smtClean="0"/>
              <a:t>Example:</a:t>
            </a:r>
            <a:br>
              <a:rPr lang="en-US" sz="2000" cap="none" dirty="0" smtClean="0"/>
            </a:br>
            <a:endParaRPr lang="en-US" sz="2000" cap="non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18782" y="4380093"/>
          <a:ext cx="3825923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592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Client Application </a:t>
                      </a:r>
                    </a:p>
                    <a:p>
                      <a:pPr algn="ctr"/>
                      <a:r>
                        <a:rPr lang="en-US" dirty="0" smtClean="0"/>
                        <a:t>(Like RGB)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Alpine Linux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924567" y="4380093"/>
          <a:ext cx="3825923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592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Server Application </a:t>
                      </a:r>
                    </a:p>
                    <a:p>
                      <a:pPr algn="ctr"/>
                      <a:r>
                        <a:rPr lang="en-US" dirty="0" smtClean="0"/>
                        <a:t>(Like DMTF/Redfish</a:t>
                      </a:r>
                      <a:r>
                        <a:rPr lang="en-US" baseline="0" dirty="0" smtClean="0"/>
                        <a:t> Mockup Server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Alpine Linux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128214" y="6005015"/>
            <a:ext cx="3007057" cy="641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Head Node Docker Image</a:t>
            </a:r>
            <a:endParaRPr lang="en-US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8340" y="6005014"/>
            <a:ext cx="3007057" cy="641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Agent Docker Image</a:t>
            </a:r>
            <a:endParaRPr lang="en-US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782" y="1390462"/>
            <a:ext cx="8218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alatino Linotype" panose="02040502050505030304" pitchFamily="18" charset="0"/>
              </a:rPr>
              <a:t>Build and update Docker images for -</a:t>
            </a:r>
          </a:p>
          <a:p>
            <a:endParaRPr lang="en-U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Running a client application on the heading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Running a server application on each of the agent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Testing client application against a simulated data center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10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Simulating a data center with a sharing System using a virtualization technique &amp;quot;&quot;/&gt;&lt;property id=&quot;20307&quot; value=&quot;262&quot;/&gt;&lt;/object&gt;&lt;object type=&quot;3&quot; unique_id=&quot;10004&quot;&gt;&lt;property id=&quot;20148&quot; value=&quot;5&quot;/&gt;&lt;property id=&quot;20300&quot; value=&quot;Slide 2&quot;/&gt;&lt;property id=&quot;20307&quot; value=&quot;286&quot;/&gt;&lt;/object&gt;&lt;object type=&quot;3&quot; unique_id=&quot;10005&quot;&gt;&lt;property id=&quot;20148&quot; value=&quot;5&quot;/&gt;&lt;property id=&quot;20300&quot; value=&quot;Slide 3&quot;/&gt;&lt;property id=&quot;20307&quot; value=&quot;296&quot;/&gt;&lt;/object&gt;&lt;object type=&quot;3&quot; unique_id=&quot;10006&quot;&gt;&lt;property id=&quot;20148&quot; value=&quot;5&quot;/&gt;&lt;property id=&quot;20300&quot; value=&quot;Slide 4&quot;/&gt;&lt;property id=&quot;20307&quot; value=&quot;297&quot;/&gt;&lt;/object&gt;&lt;object type=&quot;3&quot; unique_id=&quot;10007&quot;&gt;&lt;property id=&quot;20148&quot; value=&quot;5&quot;/&gt;&lt;property id=&quot;20300&quot; value=&quot;Slide 5&quot;/&gt;&lt;property id=&quot;20307&quot; value=&quot;298&quot;/&gt;&lt;/object&gt;&lt;object type=&quot;3&quot; unique_id=&quot;10008&quot;&gt;&lt;property id=&quot;20148&quot; value=&quot;5&quot;/&gt;&lt;property id=&quot;20300&quot; value=&quot;Slide 6&quot;/&gt;&lt;property id=&quot;20307&quot; value=&quot;300&quot;/&gt;&lt;/object&gt;&lt;object type=&quot;3&quot; unique_id=&quot;10009&quot;&gt;&lt;property id=&quot;20148&quot; value=&quot;5&quot;/&gt;&lt;property id=&quot;20300&quot; value=&quot;Slide 7&quot;/&gt;&lt;property id=&quot;20307&quot; value=&quot;301&quot;/&gt;&lt;/object&gt;&lt;object type=&quot;3&quot; unique_id=&quot;10010&quot;&gt;&lt;property id=&quot;20148&quot; value=&quot;5&quot;/&gt;&lt;property id=&quot;20300&quot; value=&quot;Slide 8&quot;/&gt;&lt;property id=&quot;20307&quot; value=&quot;302&quot;/&gt;&lt;/object&gt;&lt;object type=&quot;3&quot; unique_id=&quot;10011&quot;&gt;&lt;property id=&quot;20148&quot; value=&quot;5&quot;/&gt;&lt;property id=&quot;20300&quot; value=&quot;Slide 9&quot;/&gt;&lt;property id=&quot;20307&quot; value=&quot;303&quot;/&gt;&lt;/object&gt;&lt;object type=&quot;3&quot; unique_id=&quot;10012&quot;&gt;&lt;property id=&quot;20148&quot; value=&quot;5&quot;/&gt;&lt;property id=&quot;20300&quot; value=&quot;Slide 10 - &amp;quot;Thank You! CS 5352&amp;quot;&quot;/&gt;&lt;property id=&quot;20307&quot; value=&quot;261&quot;/&gt;&lt;/object&gt;&lt;/object&gt;&lt;object type=&quot;8&quot; unique_id=&quot;1006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646464"/>
      </a:lt2>
      <a:accent1>
        <a:srgbClr val="B50C00"/>
      </a:accent1>
      <a:accent2>
        <a:srgbClr val="052147"/>
      </a:accent2>
      <a:accent3>
        <a:srgbClr val="FFFFFF"/>
      </a:accent3>
      <a:accent4>
        <a:srgbClr val="000000"/>
      </a:accent4>
      <a:accent5>
        <a:srgbClr val="D7AAAA"/>
      </a:accent5>
      <a:accent6>
        <a:srgbClr val="041D3F"/>
      </a:accent6>
      <a:hlink>
        <a:srgbClr val="BD8C00"/>
      </a:hlink>
      <a:folHlink>
        <a:srgbClr val="3F4A01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11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50C00"/>
        </a:accent1>
        <a:accent2>
          <a:srgbClr val="052147"/>
        </a:accent2>
        <a:accent3>
          <a:srgbClr val="FFFFFF"/>
        </a:accent3>
        <a:accent4>
          <a:srgbClr val="000000"/>
        </a:accent4>
        <a:accent5>
          <a:srgbClr val="D7AAAA"/>
        </a:accent5>
        <a:accent6>
          <a:srgbClr val="041D3F"/>
        </a:accent6>
        <a:hlink>
          <a:srgbClr val="BD8C00"/>
        </a:hlink>
        <a:folHlink>
          <a:srgbClr val="3F4A0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524</Words>
  <Application>Microsoft Office PowerPoint</Application>
  <PresentationFormat>On-screen Show (4:3)</PresentationFormat>
  <Paragraphs>112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ＭＳ Ｐゴシック</vt:lpstr>
      <vt:lpstr>Arial</vt:lpstr>
      <vt:lpstr>Calibri</vt:lpstr>
      <vt:lpstr>Courier New</vt:lpstr>
      <vt:lpstr>Lucida Grande</vt:lpstr>
      <vt:lpstr>Palatino Linotype</vt:lpstr>
      <vt:lpstr>Times New Roman</vt:lpstr>
      <vt:lpstr>Wingdings</vt:lpstr>
      <vt:lpstr>Default Design</vt:lpstr>
      <vt:lpstr>Custom Design</vt:lpstr>
      <vt:lpstr>1_Custom Design</vt:lpstr>
      <vt:lpstr>Simulating a data center with a sharing System using a virtualization technique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</vt:lpstr>
      <vt:lpstr>PowerPoint Presentation</vt:lpstr>
      <vt:lpstr>Thank You! CS 5352</vt:lpstr>
    </vt:vector>
  </TitlesOfParts>
  <Company>Presentation Diva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Abhishek</cp:lastModifiedBy>
  <cp:revision>116</cp:revision>
  <dcterms:created xsi:type="dcterms:W3CDTF">2005-04-19T19:05:52Z</dcterms:created>
  <dcterms:modified xsi:type="dcterms:W3CDTF">2018-05-10T14:28:26Z</dcterms:modified>
</cp:coreProperties>
</file>